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0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03"/>
    <p:restoredTop sz="96208"/>
  </p:normalViewPr>
  <p:slideViewPr>
    <p:cSldViewPr snapToGrid="0" snapToObjects="1">
      <p:cViewPr varScale="1">
        <p:scale>
          <a:sx n="98" d="100"/>
          <a:sy n="98" d="100"/>
        </p:scale>
        <p:origin x="192" y="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DBCA-79C5-4741-B6B0-B66D9B44C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dirty="0"/>
              <a:t>Spatial</a:t>
            </a:r>
            <a:r>
              <a:rPr lang="zh-CN" altLang="en-US" sz="8000" dirty="0"/>
              <a:t> </a:t>
            </a:r>
            <a:r>
              <a:rPr lang="en-US" altLang="zh-CN" sz="8000" dirty="0"/>
              <a:t>Pattern</a:t>
            </a:r>
            <a:r>
              <a:rPr lang="zh-CN" altLang="en-US" sz="8000" dirty="0"/>
              <a:t> </a:t>
            </a:r>
            <a:r>
              <a:rPr lang="en-US" altLang="zh-CN" sz="8000" dirty="0"/>
              <a:t>of</a:t>
            </a:r>
            <a:r>
              <a:rPr lang="zh-CN" altLang="en-US" sz="8000" dirty="0"/>
              <a:t> </a:t>
            </a:r>
            <a:r>
              <a:rPr lang="en-US" altLang="zh-CN" sz="8000" dirty="0"/>
              <a:t>Electric</a:t>
            </a:r>
            <a:r>
              <a:rPr lang="zh-CN" altLang="en-US" sz="8000" dirty="0"/>
              <a:t> </a:t>
            </a:r>
            <a:r>
              <a:rPr lang="en-US" altLang="zh-CN" sz="8000" dirty="0"/>
              <a:t>Vehicles</a:t>
            </a:r>
            <a:r>
              <a:rPr lang="zh-CN" altLang="en-US" sz="8000" dirty="0"/>
              <a:t> </a:t>
            </a:r>
            <a:r>
              <a:rPr lang="en-US" altLang="zh-CN" sz="8000" dirty="0"/>
              <a:t>Charging</a:t>
            </a:r>
            <a:r>
              <a:rPr lang="zh-CN" altLang="en-US" sz="8000" dirty="0"/>
              <a:t> </a:t>
            </a:r>
            <a:r>
              <a:rPr lang="en-US" altLang="zh-CN" sz="8000" dirty="0"/>
              <a:t>Station</a:t>
            </a:r>
            <a:r>
              <a:rPr lang="zh-CN" altLang="en-US" sz="8000" dirty="0"/>
              <a:t> </a:t>
            </a:r>
            <a:r>
              <a:rPr lang="en-US" altLang="zh-CN" sz="8000" dirty="0"/>
              <a:t>in</a:t>
            </a:r>
            <a:r>
              <a:rPr lang="zh-CN" altLang="en-US" sz="8000" dirty="0"/>
              <a:t> </a:t>
            </a:r>
            <a:r>
              <a:rPr lang="en-US" altLang="zh-CN" sz="8000" dirty="0"/>
              <a:t>NYC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2A428-DF9C-2D49-AE69-0BD8366D8F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Yiqi</a:t>
            </a:r>
            <a:r>
              <a:rPr lang="zh-CN" altLang="en-US" dirty="0"/>
              <a:t> </a:t>
            </a:r>
            <a:r>
              <a:rPr lang="en-US" altLang="zh-CN" dirty="0"/>
              <a:t>Jian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85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59BA-3730-E94F-A695-5445C673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570E40-7128-4C18-8F35-138EC60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683" y="2093976"/>
            <a:ext cx="4773168" cy="405079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Transportation</a:t>
            </a:r>
            <a:r>
              <a:rPr lang="zh-CN" altLang="en-US" dirty="0"/>
              <a:t> </a:t>
            </a:r>
            <a:r>
              <a:rPr lang="en-US" altLang="zh-CN" dirty="0"/>
              <a:t>sector</a:t>
            </a:r>
            <a:r>
              <a:rPr lang="zh-CN" altLang="en-US" dirty="0"/>
              <a:t> </a:t>
            </a:r>
            <a:r>
              <a:rPr lang="en-US" altLang="zh-CN" dirty="0"/>
              <a:t>contributes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28%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Greenhouse</a:t>
            </a:r>
            <a:r>
              <a:rPr lang="zh-CN" altLang="en-US" dirty="0"/>
              <a:t> </a:t>
            </a:r>
            <a:r>
              <a:rPr lang="en-US" altLang="zh-CN" dirty="0"/>
              <a:t>gas</a:t>
            </a:r>
            <a:r>
              <a:rPr lang="zh-CN" altLang="en-US" dirty="0"/>
              <a:t> </a:t>
            </a:r>
            <a:r>
              <a:rPr lang="en-US" altLang="zh-CN" dirty="0"/>
              <a:t>Emissions</a:t>
            </a:r>
          </a:p>
          <a:p>
            <a:r>
              <a:rPr lang="en-US" altLang="zh-CN" dirty="0"/>
              <a:t>Light-Duty</a:t>
            </a:r>
            <a:r>
              <a:rPr lang="zh-CN" altLang="en-US" dirty="0"/>
              <a:t> </a:t>
            </a:r>
            <a:r>
              <a:rPr lang="en-US" altLang="zh-CN" dirty="0"/>
              <a:t>Vehicles</a:t>
            </a:r>
            <a:r>
              <a:rPr lang="zh-CN" altLang="en-US" dirty="0"/>
              <a:t> </a:t>
            </a:r>
            <a:r>
              <a:rPr lang="en-US" altLang="zh-CN" dirty="0"/>
              <a:t>contributes</a:t>
            </a:r>
            <a:r>
              <a:rPr lang="zh-CN" altLang="en-US" dirty="0"/>
              <a:t> </a:t>
            </a:r>
            <a:r>
              <a:rPr lang="en-US" altLang="zh-CN" dirty="0"/>
              <a:t>59%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28%</a:t>
            </a:r>
          </a:p>
          <a:p>
            <a:r>
              <a:rPr lang="en-US" altLang="zh-CN" dirty="0"/>
              <a:t>NYC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EV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fight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climate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charging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required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</a:p>
          <a:p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spatial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EV</a:t>
            </a:r>
            <a:r>
              <a:rPr lang="zh-CN" altLang="en-US" dirty="0"/>
              <a:t> </a:t>
            </a:r>
            <a:r>
              <a:rPr lang="en-US" altLang="zh-CN" dirty="0"/>
              <a:t>charging</a:t>
            </a:r>
            <a:r>
              <a:rPr lang="zh-CN" altLang="en-US" dirty="0"/>
              <a:t> </a:t>
            </a:r>
            <a:r>
              <a:rPr lang="en-US" altLang="zh-CN" dirty="0"/>
              <a:t>stations</a:t>
            </a:r>
          </a:p>
          <a:p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locations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EV</a:t>
            </a:r>
            <a:r>
              <a:rPr lang="zh-CN" altLang="en-US" dirty="0"/>
              <a:t> </a:t>
            </a:r>
            <a:r>
              <a:rPr lang="en-US" altLang="zh-CN" dirty="0"/>
              <a:t>charging</a:t>
            </a:r>
            <a:r>
              <a:rPr lang="zh-CN" altLang="en-US" dirty="0"/>
              <a:t> </a:t>
            </a:r>
            <a:r>
              <a:rPr lang="en-US" altLang="zh-CN" dirty="0"/>
              <a:t>stations</a:t>
            </a:r>
          </a:p>
          <a:p>
            <a:endParaRPr lang="en-US" altLang="zh-CN" dirty="0"/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7055D6B2-5190-7A4E-9B73-B8414278D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01" y="2333297"/>
            <a:ext cx="6014197" cy="30672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D4AE43-65F1-AC4A-92DA-DDBD6E5584DC}"/>
              </a:ext>
            </a:extLst>
          </p:cNvPr>
          <p:cNvSpPr/>
          <p:nvPr/>
        </p:nvSpPr>
        <p:spPr>
          <a:xfrm>
            <a:off x="6285187" y="5639859"/>
            <a:ext cx="5651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ea typeface="DengXian" panose="02010600030101010101" pitchFamily="2" charset="-122"/>
                <a:cs typeface="Times New Roman" panose="02020603050405020304" pitchFamily="18" charset="0"/>
              </a:rPr>
              <a:t>Figure 1: share of U.S. GHG Emissions by sector in 2018 (EPA, 2020).</a:t>
            </a:r>
          </a:p>
        </p:txBody>
      </p:sp>
    </p:spTree>
    <p:extLst>
      <p:ext uri="{BB962C8B-B14F-4D97-AF65-F5344CB8AC3E}">
        <p14:creationId xmlns:p14="http://schemas.microsoft.com/office/powerpoint/2010/main" val="204617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CFF99-1EF0-FC42-B421-7E90CC8C1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CN" sz="4000"/>
              <a:t>Method</a:t>
            </a:r>
            <a:r>
              <a:rPr lang="zh-CN" altLang="en-US" sz="4000"/>
              <a:t> </a:t>
            </a:r>
            <a:r>
              <a:rPr lang="en-US" altLang="zh-CN" sz="4000"/>
              <a:t>&amp;</a:t>
            </a:r>
            <a:r>
              <a:rPr lang="zh-CN" altLang="en-US" sz="4000"/>
              <a:t> </a:t>
            </a:r>
            <a:r>
              <a:rPr lang="en-US" altLang="zh-CN" sz="4000"/>
              <a:t>Data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0B0EC-99EB-C24B-842D-B12431CD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acquired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NYC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GIS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pPr lvl="1"/>
            <a:r>
              <a:rPr lang="en-US" altLang="zh-CN" sz="2000" dirty="0"/>
              <a:t>Density</a:t>
            </a:r>
            <a:r>
              <a:rPr lang="zh-CN" altLang="en-US" sz="2000" dirty="0"/>
              <a:t> </a:t>
            </a:r>
            <a:r>
              <a:rPr lang="en-US" altLang="zh-CN" sz="2000" dirty="0"/>
              <a:t>Analysis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Dasymetric</a:t>
            </a:r>
            <a:r>
              <a:rPr lang="zh-CN" altLang="en-US" sz="2000" dirty="0"/>
              <a:t> </a:t>
            </a:r>
            <a:r>
              <a:rPr lang="en-US" altLang="zh-CN" sz="2000" dirty="0"/>
              <a:t>Mapping)</a:t>
            </a:r>
          </a:p>
          <a:p>
            <a:pPr lvl="1"/>
            <a:r>
              <a:rPr lang="en-US" altLang="zh-CN" sz="2000" dirty="0"/>
              <a:t>Directional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Distribution</a:t>
            </a:r>
            <a:r>
              <a:rPr lang="zh-CN" altLang="en-US" sz="2000" dirty="0"/>
              <a:t> </a:t>
            </a:r>
            <a:r>
              <a:rPr lang="en-US" altLang="zh-CN" sz="2000" dirty="0"/>
              <a:t>(Standard</a:t>
            </a:r>
            <a:r>
              <a:rPr lang="zh-CN" altLang="en-US" sz="2000" dirty="0"/>
              <a:t> </a:t>
            </a:r>
            <a:r>
              <a:rPr lang="en-US" altLang="zh-CN" sz="2000" dirty="0"/>
              <a:t>Deviation</a:t>
            </a:r>
            <a:r>
              <a:rPr lang="zh-CN" altLang="en-US" sz="2000" dirty="0"/>
              <a:t> </a:t>
            </a:r>
            <a:r>
              <a:rPr lang="en-US" altLang="zh-CN" sz="2000" dirty="0" err="1"/>
              <a:t>Ellispe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Multi-Distance</a:t>
            </a:r>
            <a:r>
              <a:rPr lang="zh-CN" altLang="en-US" sz="2000" dirty="0"/>
              <a:t> </a:t>
            </a:r>
            <a:r>
              <a:rPr lang="en-US" altLang="zh-CN" sz="2000" dirty="0"/>
              <a:t>Spatial</a:t>
            </a:r>
            <a:r>
              <a:rPr lang="zh-CN" altLang="en-US" sz="2000" dirty="0"/>
              <a:t> </a:t>
            </a:r>
            <a:r>
              <a:rPr lang="en-US" altLang="zh-CN" sz="2000" dirty="0"/>
              <a:t>Cluster</a:t>
            </a:r>
            <a:r>
              <a:rPr lang="zh-CN" altLang="en-US" sz="2000" dirty="0"/>
              <a:t> </a:t>
            </a:r>
            <a:r>
              <a:rPr lang="en-US" altLang="zh-CN" sz="2000" dirty="0"/>
              <a:t>Analysis</a:t>
            </a:r>
            <a:r>
              <a:rPr lang="zh-CN" altLang="en-US" sz="2000" dirty="0"/>
              <a:t> </a:t>
            </a:r>
            <a:r>
              <a:rPr lang="en-US" altLang="zh-CN" sz="2000" dirty="0"/>
              <a:t>(Ripley’s</a:t>
            </a:r>
            <a:r>
              <a:rPr lang="zh-CN" altLang="en-US" sz="2000" dirty="0"/>
              <a:t> </a:t>
            </a:r>
            <a:r>
              <a:rPr lang="en-US" altLang="zh-CN" sz="2000" dirty="0"/>
              <a:t>K</a:t>
            </a:r>
            <a:r>
              <a:rPr lang="zh-CN" altLang="en-US" sz="2000" dirty="0"/>
              <a:t> </a:t>
            </a:r>
            <a:r>
              <a:rPr lang="en-US" altLang="zh-CN" sz="2000" dirty="0"/>
              <a:t>Function)</a:t>
            </a:r>
          </a:p>
          <a:p>
            <a:pPr lvl="1"/>
            <a:r>
              <a:rPr lang="en-US" altLang="zh-CN" sz="2000" dirty="0"/>
              <a:t>Proximity</a:t>
            </a:r>
            <a:r>
              <a:rPr lang="zh-CN" altLang="en-US" sz="2000" dirty="0"/>
              <a:t> </a:t>
            </a:r>
            <a:r>
              <a:rPr lang="en-US" altLang="zh-CN" sz="2000" dirty="0"/>
              <a:t>Analysis</a:t>
            </a:r>
            <a:r>
              <a:rPr lang="zh-CN" altLang="en-US" sz="2000" dirty="0"/>
              <a:t> </a:t>
            </a:r>
            <a:r>
              <a:rPr lang="en-US" altLang="zh-CN" sz="2000" dirty="0"/>
              <a:t>(Euclidean</a:t>
            </a:r>
            <a:r>
              <a:rPr lang="zh-CN" altLang="en-US" sz="2000" dirty="0"/>
              <a:t> </a:t>
            </a:r>
            <a:r>
              <a:rPr lang="en-US" altLang="zh-CN" sz="2000" dirty="0"/>
              <a:t>Distance)</a:t>
            </a:r>
          </a:p>
          <a:p>
            <a:pPr lvl="1"/>
            <a:r>
              <a:rPr lang="en-US" altLang="zh-CN" sz="2000" dirty="0"/>
              <a:t>Areal</a:t>
            </a:r>
            <a:r>
              <a:rPr lang="zh-CN" altLang="en-US" sz="2000" dirty="0"/>
              <a:t> </a:t>
            </a:r>
            <a:r>
              <a:rPr lang="en-US" altLang="zh-CN" sz="2000" dirty="0"/>
              <a:t>Interpolation</a:t>
            </a:r>
            <a:r>
              <a:rPr lang="zh-CN" altLang="en-US" sz="2000" dirty="0"/>
              <a:t> </a:t>
            </a:r>
            <a:r>
              <a:rPr lang="en-US" altLang="zh-CN" sz="2000" dirty="0"/>
              <a:t>(Weighted</a:t>
            </a:r>
            <a:r>
              <a:rPr lang="zh-CN" altLang="en-US" sz="2000" dirty="0"/>
              <a:t> </a:t>
            </a:r>
            <a:r>
              <a:rPr lang="en-US" altLang="zh-CN" sz="2000" dirty="0"/>
              <a:t>Overlay)</a:t>
            </a:r>
            <a:endParaRPr lang="en-US" sz="2000" dirty="0"/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F7C7917-2DE5-AF43-9EE2-263A4BB3E52D}"/>
              </a:ext>
            </a:extLst>
          </p:cNvPr>
          <p:cNvSpPr/>
          <p:nvPr/>
        </p:nvSpPr>
        <p:spPr>
          <a:xfrm>
            <a:off x="491616" y="5270096"/>
            <a:ext cx="5236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 </a:t>
            </a:r>
            <a:r>
              <a:rPr lang="en-US" altLang="zh-CN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CA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 The location of existing electric vehicle charging stations in New York City.</a:t>
            </a:r>
            <a:endParaRPr lang="en-CA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37070F1-CD87-D64C-A2D6-B70D99864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9" y="1186774"/>
            <a:ext cx="5771553" cy="40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8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0377-3678-E84A-A4DE-935B8E33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400550"/>
            <a:ext cx="5026152" cy="776609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Result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Density</a:t>
            </a:r>
            <a:r>
              <a:rPr lang="zh-CN" altLang="en-US" sz="3600" dirty="0"/>
              <a:t> </a:t>
            </a:r>
            <a:r>
              <a:rPr lang="en-US" altLang="zh-CN" sz="3600" dirty="0"/>
              <a:t>Analysis</a:t>
            </a:r>
            <a:endParaRPr lang="en-US" sz="3600" dirty="0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DF3021ED-1487-514D-B4CF-4ACF4B64CF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6" y="1408955"/>
            <a:ext cx="5329375" cy="3787200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8BD43DD-4F79-224A-94F7-87DCBEA3996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06" y="1408955"/>
            <a:ext cx="5329375" cy="378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2FAD19-6145-8948-A63F-A5B19ED0EB97}"/>
              </a:ext>
            </a:extLst>
          </p:cNvPr>
          <p:cNvSpPr/>
          <p:nvPr/>
        </p:nvSpPr>
        <p:spPr>
          <a:xfrm>
            <a:off x="856890" y="5100935"/>
            <a:ext cx="51501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ea typeface="DengXian" panose="02010600030101010101" pitchFamily="2" charset="-122"/>
                <a:cs typeface="Times New Roman" panose="02020603050405020304" pitchFamily="18" charset="0"/>
              </a:rPr>
              <a:t>Figure 3: the </a:t>
            </a:r>
            <a:r>
              <a:rPr lang="en-CA" dirty="0" err="1">
                <a:ea typeface="DengXian" panose="02010600030101010101" pitchFamily="2" charset="-122"/>
                <a:cs typeface="Times New Roman" panose="02020603050405020304" pitchFamily="18" charset="0"/>
              </a:rPr>
              <a:t>dasymetric</a:t>
            </a:r>
            <a:r>
              <a:rPr lang="en-CA" dirty="0">
                <a:ea typeface="DengXian" panose="02010600030101010101" pitchFamily="2" charset="-122"/>
                <a:cs typeface="Times New Roman" panose="02020603050405020304" pitchFamily="18" charset="0"/>
              </a:rPr>
              <a:t> map showing population density in New York City. Population density is higher in the Manhattan and Bronx area.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538B3D-7FE1-1A47-A4CD-FDE978EBACE0}"/>
              </a:ext>
            </a:extLst>
          </p:cNvPr>
          <p:cNvSpPr/>
          <p:nvPr/>
        </p:nvSpPr>
        <p:spPr>
          <a:xfrm>
            <a:off x="6568950" y="5100935"/>
            <a:ext cx="4981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ea typeface="DengXian" panose="02010600030101010101" pitchFamily="2" charset="-122"/>
                <a:cs typeface="Times New Roman" panose="02020603050405020304" pitchFamily="18" charset="0"/>
              </a:rPr>
              <a:t>Figure 4: The total population in New York City. Population is higher in city centre, lower in rural area.</a:t>
            </a:r>
          </a:p>
        </p:txBody>
      </p:sp>
    </p:spTree>
    <p:extLst>
      <p:ext uri="{BB962C8B-B14F-4D97-AF65-F5344CB8AC3E}">
        <p14:creationId xmlns:p14="http://schemas.microsoft.com/office/powerpoint/2010/main" val="106792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2EB13D-9097-F040-B0B8-4D6E831F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CN" sz="3200"/>
              <a:t>Result</a:t>
            </a:r>
            <a:r>
              <a:rPr lang="zh-CN" altLang="en-US" sz="3200"/>
              <a:t> </a:t>
            </a:r>
            <a:r>
              <a:rPr lang="en-US" altLang="zh-CN" sz="3200"/>
              <a:t>–</a:t>
            </a:r>
            <a:r>
              <a:rPr lang="zh-CN" altLang="en-US" sz="3200"/>
              <a:t> </a:t>
            </a:r>
            <a:r>
              <a:rPr lang="en-US" altLang="zh-CN" sz="3200"/>
              <a:t>Ripley’s</a:t>
            </a:r>
            <a:r>
              <a:rPr lang="zh-CN" altLang="en-US" sz="3200"/>
              <a:t> </a:t>
            </a:r>
            <a:r>
              <a:rPr lang="en-US" altLang="zh-CN" sz="3200"/>
              <a:t>K</a:t>
            </a:r>
            <a:r>
              <a:rPr lang="zh-CN" altLang="en-US" sz="3200"/>
              <a:t> </a:t>
            </a:r>
            <a:r>
              <a:rPr lang="en-US" altLang="zh-CN" sz="3200"/>
              <a:t>function</a:t>
            </a:r>
            <a:endParaRPr lang="en-US" sz="320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837B50-D843-9548-B9D3-5A771379C6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5" y="341261"/>
            <a:ext cx="6537434" cy="61170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5A5C-AFAC-5846-A0A8-684F14A81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whole</a:t>
            </a:r>
            <a:r>
              <a:rPr lang="zh-CN" altLang="en-US" sz="1800" dirty="0"/>
              <a:t> </a:t>
            </a:r>
            <a:r>
              <a:rPr lang="en-US" altLang="zh-CN" sz="1800" dirty="0"/>
              <a:t>NYC</a:t>
            </a:r>
            <a:r>
              <a:rPr lang="zh-CN" altLang="en-US" sz="1800" dirty="0"/>
              <a:t> </a:t>
            </a:r>
            <a:r>
              <a:rPr lang="en-US" altLang="zh-CN" sz="1800" dirty="0"/>
              <a:t>area,</a:t>
            </a:r>
            <a:r>
              <a:rPr lang="zh-CN" altLang="en-US" sz="1800" dirty="0"/>
              <a:t> </a:t>
            </a:r>
            <a:r>
              <a:rPr lang="en-US" altLang="zh-CN" sz="1800" dirty="0"/>
              <a:t>Ripley‘s</a:t>
            </a:r>
            <a:r>
              <a:rPr lang="zh-CN" altLang="en-US" sz="1800" dirty="0"/>
              <a:t> </a:t>
            </a:r>
            <a:r>
              <a:rPr lang="en-US" altLang="zh-CN" sz="1800" dirty="0"/>
              <a:t>k</a:t>
            </a:r>
            <a:r>
              <a:rPr lang="zh-CN" altLang="en-US" sz="1800" dirty="0"/>
              <a:t> </a:t>
            </a:r>
            <a:r>
              <a:rPr lang="en-US" altLang="zh-CN" sz="1800" dirty="0"/>
              <a:t>function</a:t>
            </a:r>
            <a:r>
              <a:rPr lang="zh-CN" altLang="en-US" sz="1800" dirty="0"/>
              <a:t> </a:t>
            </a:r>
            <a:r>
              <a:rPr lang="en-US" altLang="zh-CN" sz="1800" dirty="0"/>
              <a:t>shows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cluster</a:t>
            </a:r>
            <a:r>
              <a:rPr lang="zh-CN" altLang="en-US" sz="1800" dirty="0"/>
              <a:t> </a:t>
            </a:r>
            <a:r>
              <a:rPr lang="en-US" altLang="zh-CN" sz="1800" dirty="0"/>
              <a:t>spatial</a:t>
            </a:r>
            <a:r>
              <a:rPr lang="zh-CN" altLang="en-US" sz="1800" dirty="0"/>
              <a:t> </a:t>
            </a:r>
            <a:r>
              <a:rPr lang="en-US" altLang="zh-CN" sz="1800" dirty="0"/>
              <a:t>pattern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set.</a:t>
            </a:r>
          </a:p>
          <a:p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Manhattan,</a:t>
            </a:r>
            <a:r>
              <a:rPr lang="zh-CN" altLang="en-US" sz="1800" dirty="0"/>
              <a:t> </a:t>
            </a:r>
            <a:r>
              <a:rPr lang="en-US" altLang="zh-CN" sz="1800" dirty="0"/>
              <a:t>Queen,</a:t>
            </a:r>
            <a:r>
              <a:rPr lang="zh-CN" altLang="en-US" sz="1800" dirty="0"/>
              <a:t> </a:t>
            </a:r>
            <a:r>
              <a:rPr lang="en-US" altLang="zh-CN" sz="1800" dirty="0"/>
              <a:t>Brooklyn,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spatial</a:t>
            </a:r>
            <a:r>
              <a:rPr lang="zh-CN" altLang="en-US" sz="1800" dirty="0"/>
              <a:t> </a:t>
            </a:r>
            <a:r>
              <a:rPr lang="en-US" altLang="zh-CN" sz="1800" dirty="0"/>
              <a:t>pattern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cluster</a:t>
            </a:r>
          </a:p>
          <a:p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Bronx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Staten</a:t>
            </a:r>
            <a:r>
              <a:rPr lang="zh-CN" altLang="en-US" sz="1800" dirty="0"/>
              <a:t> </a:t>
            </a:r>
            <a:r>
              <a:rPr lang="en-US" altLang="zh-CN" sz="1800" dirty="0"/>
              <a:t>Island,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spatial</a:t>
            </a:r>
            <a:r>
              <a:rPr lang="zh-CN" altLang="en-US" sz="1800" dirty="0"/>
              <a:t> </a:t>
            </a:r>
            <a:r>
              <a:rPr lang="en-US" altLang="zh-CN" sz="1800" dirty="0"/>
              <a:t>pattern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uniform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1800" dirty="0"/>
              <a:t>Less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30</a:t>
            </a:r>
            <a:r>
              <a:rPr lang="zh-CN" altLang="en-US" sz="1800" dirty="0"/>
              <a:t> </a:t>
            </a:r>
            <a:r>
              <a:rPr lang="en-US" altLang="zh-CN" sz="1800" dirty="0"/>
              <a:t>input</a:t>
            </a:r>
            <a:r>
              <a:rPr lang="zh-CN" altLang="en-US" sz="1800" dirty="0"/>
              <a:t> </a:t>
            </a:r>
            <a:r>
              <a:rPr lang="en-US" altLang="zh-CN" sz="1800" dirty="0"/>
              <a:t>features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Bronx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Staten</a:t>
            </a:r>
            <a:r>
              <a:rPr lang="zh-CN" altLang="en-US" sz="1800" dirty="0"/>
              <a:t> </a:t>
            </a:r>
            <a:r>
              <a:rPr lang="en-US" altLang="zh-CN" sz="1800" dirty="0"/>
              <a:t>Island,</a:t>
            </a:r>
            <a:r>
              <a:rPr lang="zh-CN" altLang="en-US" sz="1800" dirty="0"/>
              <a:t> </a:t>
            </a:r>
            <a:r>
              <a:rPr lang="en-US" altLang="zh-CN" sz="1800" dirty="0"/>
              <a:t>not</a:t>
            </a:r>
            <a:r>
              <a:rPr lang="zh-CN" altLang="en-US" sz="1800" dirty="0"/>
              <a:t> </a:t>
            </a:r>
            <a:r>
              <a:rPr lang="en-US" altLang="zh-CN" sz="1800" dirty="0"/>
              <a:t>ideal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Multi-distance</a:t>
            </a:r>
            <a:r>
              <a:rPr lang="zh-CN" altLang="en-US" sz="1800" dirty="0"/>
              <a:t> </a:t>
            </a:r>
            <a:r>
              <a:rPr lang="en-US" altLang="zh-CN" sz="1800" dirty="0"/>
              <a:t>cluster</a:t>
            </a:r>
            <a:r>
              <a:rPr lang="zh-CN" altLang="en-US" sz="1800" dirty="0"/>
              <a:t> </a:t>
            </a:r>
            <a:r>
              <a:rPr lang="en-US" altLang="zh-CN" sz="1800" dirty="0"/>
              <a:t>analysis</a:t>
            </a:r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FE92ECD-9F45-0A45-A493-A35B9ED0D62E}"/>
              </a:ext>
            </a:extLst>
          </p:cNvPr>
          <p:cNvSpPr/>
          <p:nvPr/>
        </p:nvSpPr>
        <p:spPr>
          <a:xfrm>
            <a:off x="528534" y="6455328"/>
            <a:ext cx="69041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ea typeface="DengXian" panose="02010600030101010101" pitchFamily="2" charset="-122"/>
              </a:rPr>
              <a:t>Figure 6: The Ripley’s K function graph for different borough in the New York City.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2344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79C4C7-0907-B641-B8A7-7E6E11C5A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Proximity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E8D586B-7FD0-F947-A0AA-1BDFBD31B5C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" r="-2" b="-2"/>
          <a:stretch/>
        </p:blipFill>
        <p:spPr>
          <a:xfrm>
            <a:off x="445144" y="2114489"/>
            <a:ext cx="6382050" cy="41083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52E6-BB41-0C4D-83D4-15669D572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2338" y="2320412"/>
            <a:ext cx="3855909" cy="3851787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Reclassified</a:t>
            </a:r>
          </a:p>
          <a:p>
            <a:r>
              <a:rPr lang="en-US" altLang="zh-CN" sz="2400" dirty="0"/>
              <a:t>Higher</a:t>
            </a:r>
            <a:r>
              <a:rPr lang="zh-CN" altLang="en-US" sz="2400" dirty="0"/>
              <a:t> </a:t>
            </a:r>
            <a:r>
              <a:rPr lang="en-US" altLang="zh-CN" sz="2400" dirty="0"/>
              <a:t>value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</a:t>
            </a:r>
            <a:r>
              <a:rPr lang="zh-CN" altLang="en-US" sz="2400" dirty="0"/>
              <a:t> </a:t>
            </a:r>
            <a:r>
              <a:rPr lang="en-US" altLang="zh-CN" sz="2400" dirty="0"/>
              <a:t>further</a:t>
            </a:r>
            <a:r>
              <a:rPr lang="zh-CN" altLang="en-US" sz="2400" dirty="0"/>
              <a:t> </a:t>
            </a:r>
            <a:r>
              <a:rPr lang="en-US" altLang="zh-CN" sz="2400" dirty="0"/>
              <a:t>distance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existing</a:t>
            </a:r>
            <a:r>
              <a:rPr lang="zh-CN" altLang="en-US" sz="2400" dirty="0"/>
              <a:t> </a:t>
            </a:r>
            <a:r>
              <a:rPr lang="en-US" altLang="zh-CN" sz="2400" dirty="0"/>
              <a:t>EV</a:t>
            </a:r>
            <a:r>
              <a:rPr lang="zh-CN" altLang="en-US" sz="2400" dirty="0"/>
              <a:t> </a:t>
            </a:r>
            <a:r>
              <a:rPr lang="en-US" altLang="zh-CN" sz="2400" dirty="0"/>
              <a:t>charging</a:t>
            </a:r>
            <a:r>
              <a:rPr lang="zh-CN" altLang="en-US" sz="2400" dirty="0"/>
              <a:t> </a:t>
            </a:r>
            <a:r>
              <a:rPr lang="en-US" altLang="zh-CN" sz="2400" dirty="0"/>
              <a:t>station</a:t>
            </a:r>
          </a:p>
          <a:p>
            <a:r>
              <a:rPr lang="en-US" altLang="zh-CN" sz="2400" dirty="0"/>
              <a:t>High</a:t>
            </a:r>
            <a:r>
              <a:rPr lang="zh-CN" altLang="en-US" sz="2400" dirty="0"/>
              <a:t> </a:t>
            </a:r>
            <a:r>
              <a:rPr lang="en-US" altLang="zh-CN" sz="2400" dirty="0"/>
              <a:t>value</a:t>
            </a:r>
            <a:r>
              <a:rPr lang="zh-CN" altLang="en-US" sz="2400" dirty="0"/>
              <a:t> </a:t>
            </a:r>
            <a:r>
              <a:rPr lang="en-US" altLang="zh-CN" sz="2400" dirty="0"/>
              <a:t>located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edge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study</a:t>
            </a:r>
            <a:r>
              <a:rPr lang="zh-CN" altLang="en-US" sz="2400" dirty="0"/>
              <a:t> </a:t>
            </a:r>
            <a:r>
              <a:rPr lang="en-US" altLang="zh-CN" sz="2400" dirty="0"/>
              <a:t>area</a:t>
            </a:r>
            <a:r>
              <a:rPr lang="zh-CN" altLang="en-US" sz="2400" dirty="0"/>
              <a:t> </a:t>
            </a:r>
            <a:r>
              <a:rPr lang="en-US" altLang="zh-CN" sz="2400" dirty="0"/>
              <a:t>boundary</a:t>
            </a:r>
          </a:p>
          <a:p>
            <a:r>
              <a:rPr lang="en-US" altLang="zh-CN" sz="2400" dirty="0"/>
              <a:t>Edge</a:t>
            </a:r>
            <a:r>
              <a:rPr lang="zh-CN" altLang="en-US" sz="2400" dirty="0"/>
              <a:t> </a:t>
            </a:r>
            <a:r>
              <a:rPr lang="en-US" altLang="zh-CN" sz="2400" dirty="0"/>
              <a:t>Effect</a:t>
            </a:r>
            <a:endParaRPr lang="en-US" sz="2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1CEE98-B5A8-5A4C-B1BB-57C70DC65B43}"/>
              </a:ext>
            </a:extLst>
          </p:cNvPr>
          <p:cNvSpPr/>
          <p:nvPr/>
        </p:nvSpPr>
        <p:spPr>
          <a:xfrm>
            <a:off x="588169" y="607071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600" dirty="0">
                <a:ea typeface="DengXian" panose="02010600030101010101" pitchFamily="2" charset="-122"/>
              </a:rPr>
              <a:t>Figure 7: the Euclidean distance for the existing EV charging stations in New York City.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564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2EB13D-9097-F040-B0B8-4D6E831F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1" y="306117"/>
            <a:ext cx="3544035" cy="11921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CN" sz="3200" dirty="0"/>
              <a:t>Result</a:t>
            </a:r>
            <a:r>
              <a:rPr lang="zh-CN" altLang="en-US" sz="3200" dirty="0"/>
              <a:t> </a:t>
            </a:r>
            <a:r>
              <a:rPr lang="en-US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Weighted</a:t>
            </a:r>
            <a:r>
              <a:rPr lang="zh-CN" altLang="en-US" sz="3200" dirty="0"/>
              <a:t> </a:t>
            </a:r>
            <a:r>
              <a:rPr lang="en-US" altLang="zh-CN" sz="3200" dirty="0"/>
              <a:t>Overlay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5A5C-AFAC-5846-A0A8-684F14A81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1804426"/>
            <a:ext cx="3823446" cy="2213265"/>
          </a:xfrm>
        </p:spPr>
        <p:txBody>
          <a:bodyPr>
            <a:normAutofit fontScale="92500"/>
          </a:bodyPr>
          <a:lstStyle/>
          <a:p>
            <a:r>
              <a:rPr lang="en-US" altLang="zh-CN" sz="1800" dirty="0"/>
              <a:t>Total</a:t>
            </a:r>
            <a:r>
              <a:rPr lang="zh-CN" altLang="en-US" sz="1800" dirty="0"/>
              <a:t> </a:t>
            </a:r>
            <a:r>
              <a:rPr lang="en-US" altLang="zh-CN" sz="1800" dirty="0"/>
              <a:t>area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8.7km</a:t>
            </a:r>
            <a:r>
              <a:rPr lang="en-US" altLang="zh-CN" sz="1800" baseline="30000" dirty="0"/>
              <a:t>2</a:t>
            </a:r>
            <a:r>
              <a:rPr lang="zh-CN" altLang="en-US" sz="1800" baseline="30000" dirty="0"/>
              <a:t> 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NYC</a:t>
            </a:r>
            <a:r>
              <a:rPr lang="zh-CN" altLang="en-US" sz="1800" dirty="0"/>
              <a:t> </a:t>
            </a:r>
            <a:r>
              <a:rPr lang="en-US" altLang="zh-CN" sz="1800" dirty="0"/>
              <a:t>suitable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building</a:t>
            </a:r>
            <a:r>
              <a:rPr lang="zh-CN" altLang="en-US" sz="1800" dirty="0"/>
              <a:t> </a:t>
            </a:r>
            <a:r>
              <a:rPr lang="en-US" altLang="zh-CN" sz="1800" dirty="0"/>
              <a:t>new</a:t>
            </a:r>
            <a:r>
              <a:rPr lang="zh-CN" altLang="en-US" sz="1800" dirty="0"/>
              <a:t> </a:t>
            </a:r>
            <a:r>
              <a:rPr lang="en-US" altLang="zh-CN" sz="1800" dirty="0"/>
              <a:t>stations</a:t>
            </a:r>
          </a:p>
          <a:p>
            <a:r>
              <a:rPr lang="en-US" altLang="zh-CN" sz="1800" dirty="0"/>
              <a:t>Manhattan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Brooklyn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higher</a:t>
            </a:r>
            <a:r>
              <a:rPr lang="zh-CN" altLang="en-US" sz="1800" dirty="0"/>
              <a:t> </a:t>
            </a:r>
            <a:r>
              <a:rPr lang="en-US" altLang="zh-CN" sz="1800" dirty="0"/>
              <a:t>number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current</a:t>
            </a:r>
            <a:r>
              <a:rPr lang="zh-CN" altLang="en-US" sz="1800" dirty="0"/>
              <a:t> </a:t>
            </a:r>
            <a:r>
              <a:rPr lang="en-US" altLang="zh-CN" sz="1800" dirty="0"/>
              <a:t>stations,</a:t>
            </a:r>
            <a:r>
              <a:rPr lang="zh-CN" altLang="en-US" sz="1800" dirty="0"/>
              <a:t> </a:t>
            </a:r>
            <a:r>
              <a:rPr lang="en-US" altLang="zh-CN" sz="1800" dirty="0"/>
              <a:t>less</a:t>
            </a:r>
            <a:r>
              <a:rPr lang="zh-CN" altLang="en-US" sz="1800" dirty="0"/>
              <a:t> </a:t>
            </a:r>
            <a:r>
              <a:rPr lang="en-US" altLang="zh-CN" sz="1800" dirty="0"/>
              <a:t>space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building</a:t>
            </a:r>
            <a:r>
              <a:rPr lang="zh-CN" altLang="en-US" sz="1800" dirty="0"/>
              <a:t> </a:t>
            </a:r>
            <a:r>
              <a:rPr lang="en-US" altLang="zh-CN" sz="1800" dirty="0"/>
              <a:t>new</a:t>
            </a:r>
            <a:r>
              <a:rPr lang="zh-CN" altLang="en-US" sz="1800" dirty="0"/>
              <a:t> </a:t>
            </a:r>
            <a:r>
              <a:rPr lang="en-US" altLang="zh-CN" sz="1800" dirty="0"/>
              <a:t>one</a:t>
            </a:r>
          </a:p>
          <a:p>
            <a:r>
              <a:rPr lang="en-US" altLang="zh-CN" sz="1800" dirty="0"/>
              <a:t>Queen,</a:t>
            </a:r>
            <a:r>
              <a:rPr lang="zh-CN" altLang="en-US" sz="1800" dirty="0"/>
              <a:t> </a:t>
            </a:r>
            <a:r>
              <a:rPr lang="en-US" altLang="zh-CN" sz="1800" dirty="0"/>
              <a:t>Bronx,</a:t>
            </a:r>
            <a:r>
              <a:rPr lang="zh-CN" altLang="en-US" sz="1800" dirty="0"/>
              <a:t> </a:t>
            </a:r>
            <a:r>
              <a:rPr lang="en-US" altLang="zh-CN" sz="1800" dirty="0"/>
              <a:t>Staten</a:t>
            </a:r>
            <a:r>
              <a:rPr lang="zh-CN" altLang="en-US" sz="1800" dirty="0"/>
              <a:t> </a:t>
            </a:r>
            <a:r>
              <a:rPr lang="en-US" altLang="zh-CN" sz="1800" dirty="0"/>
              <a:t>Island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space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build</a:t>
            </a:r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FE92ECD-9F45-0A45-A493-A35B9ED0D62E}"/>
              </a:ext>
            </a:extLst>
          </p:cNvPr>
          <p:cNvSpPr/>
          <p:nvPr/>
        </p:nvSpPr>
        <p:spPr>
          <a:xfrm>
            <a:off x="528534" y="6455328"/>
            <a:ext cx="69041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ea typeface="DengXian" panose="02010600030101010101" pitchFamily="2" charset="-122"/>
              </a:rPr>
              <a:t>Figure </a:t>
            </a:r>
            <a:r>
              <a:rPr lang="en-US" altLang="zh-CN" sz="1400" dirty="0">
                <a:ea typeface="DengXian" panose="02010600030101010101" pitchFamily="2" charset="-122"/>
              </a:rPr>
              <a:t>8</a:t>
            </a:r>
            <a:r>
              <a:rPr lang="en-CA" sz="1400" dirty="0">
                <a:ea typeface="DengXian" panose="02010600030101010101" pitchFamily="2" charset="-122"/>
              </a:rPr>
              <a:t>: The </a:t>
            </a:r>
            <a:r>
              <a:rPr lang="en-US" altLang="zh-CN" sz="1400" dirty="0">
                <a:ea typeface="DengXian" panose="02010600030101010101" pitchFamily="2" charset="-122"/>
              </a:rPr>
              <a:t>suitable</a:t>
            </a:r>
            <a:r>
              <a:rPr lang="zh-CN" altLang="en-US" sz="1400" dirty="0">
                <a:ea typeface="DengXian" panose="02010600030101010101" pitchFamily="2" charset="-122"/>
              </a:rPr>
              <a:t> </a:t>
            </a:r>
            <a:r>
              <a:rPr lang="en-US" altLang="zh-CN" sz="1400" dirty="0">
                <a:ea typeface="DengXian" panose="02010600030101010101" pitchFamily="2" charset="-122"/>
              </a:rPr>
              <a:t>locations</a:t>
            </a:r>
            <a:r>
              <a:rPr lang="zh-CN" altLang="en-US" sz="1400" dirty="0">
                <a:ea typeface="DengXian" panose="02010600030101010101" pitchFamily="2" charset="-122"/>
              </a:rPr>
              <a:t> </a:t>
            </a:r>
            <a:r>
              <a:rPr lang="en-CA" sz="1400" dirty="0">
                <a:ea typeface="DengXian" panose="02010600030101010101" pitchFamily="2" charset="-122"/>
              </a:rPr>
              <a:t>for </a:t>
            </a:r>
            <a:r>
              <a:rPr lang="en-US" altLang="zh-CN" sz="1400" dirty="0">
                <a:ea typeface="DengXian" panose="02010600030101010101" pitchFamily="2" charset="-122"/>
              </a:rPr>
              <a:t>EVC</a:t>
            </a:r>
            <a:r>
              <a:rPr lang="zh-CN" altLang="en-US" sz="1400" dirty="0">
                <a:ea typeface="DengXian" panose="02010600030101010101" pitchFamily="2" charset="-122"/>
              </a:rPr>
              <a:t> </a:t>
            </a:r>
            <a:r>
              <a:rPr lang="en-US" altLang="zh-CN" sz="1400" dirty="0">
                <a:ea typeface="DengXian" panose="02010600030101010101" pitchFamily="2" charset="-122"/>
              </a:rPr>
              <a:t>stations</a:t>
            </a:r>
            <a:r>
              <a:rPr lang="en-CA" sz="1400" dirty="0">
                <a:ea typeface="DengXian" panose="02010600030101010101" pitchFamily="2" charset="-122"/>
              </a:rPr>
              <a:t> in the New York City. </a:t>
            </a:r>
            <a:endParaRPr lang="en-US" sz="1400" dirty="0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DCF1E52C-EC27-D041-8142-3D6AAB4EC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9" y="266098"/>
            <a:ext cx="5353683" cy="618923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02F4EA-7AB2-9F42-96B5-3AF9C1F43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167983"/>
              </p:ext>
            </p:extLst>
          </p:nvPr>
        </p:nvGraphicFramePr>
        <p:xfrm>
          <a:off x="7882062" y="4188809"/>
          <a:ext cx="4264184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5184">
                  <a:extLst>
                    <a:ext uri="{9D8B030D-6E8A-4147-A177-3AD203B41FA5}">
                      <a16:colId xmlns:a16="http://schemas.microsoft.com/office/drawing/2014/main" val="1830552958"/>
                    </a:ext>
                  </a:extLst>
                </a:gridCol>
                <a:gridCol w="732892">
                  <a:extLst>
                    <a:ext uri="{9D8B030D-6E8A-4147-A177-3AD203B41FA5}">
                      <a16:colId xmlns:a16="http://schemas.microsoft.com/office/drawing/2014/main" val="977734765"/>
                    </a:ext>
                  </a:extLst>
                </a:gridCol>
                <a:gridCol w="839155">
                  <a:extLst>
                    <a:ext uri="{9D8B030D-6E8A-4147-A177-3AD203B41FA5}">
                      <a16:colId xmlns:a16="http://schemas.microsoft.com/office/drawing/2014/main" val="3370143078"/>
                    </a:ext>
                  </a:extLst>
                </a:gridCol>
                <a:gridCol w="1022036">
                  <a:extLst>
                    <a:ext uri="{9D8B030D-6E8A-4147-A177-3AD203B41FA5}">
                      <a16:colId xmlns:a16="http://schemas.microsoft.com/office/drawing/2014/main" val="3275022563"/>
                    </a:ext>
                  </a:extLst>
                </a:gridCol>
                <a:gridCol w="794917">
                  <a:extLst>
                    <a:ext uri="{9D8B030D-6E8A-4147-A177-3AD203B41FA5}">
                      <a16:colId xmlns:a16="http://schemas.microsoft.com/office/drawing/2014/main" val="21849468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Borough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Current EV</a:t>
                      </a:r>
                      <a:r>
                        <a:rPr lang="en-US" altLang="zh-CN" sz="1200" dirty="0">
                          <a:effectLst/>
                        </a:rPr>
                        <a:t>C</a:t>
                      </a:r>
                      <a:r>
                        <a:rPr lang="zh-CN" altLang="en-US" sz="1200" dirty="0">
                          <a:effectLst/>
                        </a:rPr>
                        <a:t> </a:t>
                      </a:r>
                      <a:r>
                        <a:rPr lang="en-CA" sz="1200" dirty="0">
                          <a:effectLst/>
                        </a:rPr>
                        <a:t>Stations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Number of polygon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Total Area (m</a:t>
                      </a:r>
                      <a:r>
                        <a:rPr lang="en-CA" sz="1200" baseline="30000">
                          <a:effectLst/>
                        </a:rPr>
                        <a:t>2</a:t>
                      </a:r>
                      <a:r>
                        <a:rPr lang="en-CA" sz="1200">
                          <a:effectLst/>
                        </a:rPr>
                        <a:t>)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effectLst/>
                        </a:rPr>
                        <a:t>Area </a:t>
                      </a:r>
                      <a:r>
                        <a:rPr lang="en-US" altLang="zh-CN" sz="1100" dirty="0">
                          <a:effectLst/>
                        </a:rPr>
                        <a:t>(%)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4216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NYC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531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71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8722530.41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effectLst/>
                        </a:rPr>
                        <a:t>100%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023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Queen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65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31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2759961.15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effectLst/>
                        </a:rPr>
                        <a:t>31.6%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2716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Bronx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1560514.95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effectLst/>
                        </a:rPr>
                        <a:t>17.9%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816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Brooklyn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80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14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587283.58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effectLst/>
                        </a:rPr>
                        <a:t>6.73%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8564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Manhattan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355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116768.89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effectLst/>
                        </a:rPr>
                        <a:t>1.34%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972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Staten Island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16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3698001.8</a:t>
                      </a:r>
                      <a:r>
                        <a:rPr lang="en-US" altLang="zh-CN" sz="1200" dirty="0">
                          <a:effectLst/>
                        </a:rPr>
                        <a:t>3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effectLst/>
                        </a:rPr>
                        <a:t>42.4%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839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79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195C34-6978-8D4B-B163-7137E704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CN" sz="3000">
                <a:solidFill>
                  <a:srgbClr val="FFFFFF"/>
                </a:solidFill>
              </a:rPr>
              <a:t>Conclusion</a:t>
            </a: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2AA4F-111A-CB47-B41A-970C38532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spatial</a:t>
            </a:r>
            <a:r>
              <a:rPr lang="zh-CN" altLang="en-US" sz="2400" dirty="0"/>
              <a:t> </a:t>
            </a:r>
            <a:r>
              <a:rPr lang="en-US" altLang="zh-CN" sz="2400" dirty="0"/>
              <a:t>pattern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EV</a:t>
            </a:r>
            <a:r>
              <a:rPr lang="zh-CN" altLang="en-US" sz="2400" dirty="0"/>
              <a:t> </a:t>
            </a:r>
            <a:r>
              <a:rPr lang="en-US" altLang="zh-CN" sz="2400" dirty="0"/>
              <a:t>charging</a:t>
            </a:r>
            <a:r>
              <a:rPr lang="zh-CN" altLang="en-US" sz="2400" dirty="0"/>
              <a:t> </a:t>
            </a:r>
            <a:r>
              <a:rPr lang="en-US" altLang="zh-CN" sz="2400" dirty="0"/>
              <a:t>station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NYC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clustered</a:t>
            </a:r>
          </a:p>
          <a:p>
            <a:r>
              <a:rPr lang="en-US" altLang="zh-CN" sz="2400" dirty="0"/>
              <a:t>New</a:t>
            </a:r>
            <a:r>
              <a:rPr lang="zh-CN" altLang="en-US" sz="2400" dirty="0"/>
              <a:t> </a:t>
            </a:r>
            <a:r>
              <a:rPr lang="en-US" altLang="zh-CN" sz="2400" dirty="0"/>
              <a:t>EV</a:t>
            </a:r>
            <a:r>
              <a:rPr lang="zh-CN" altLang="en-US" sz="2400" dirty="0"/>
              <a:t> </a:t>
            </a:r>
            <a:r>
              <a:rPr lang="en-US" altLang="zh-CN" sz="2400" dirty="0"/>
              <a:t>charging</a:t>
            </a:r>
            <a:r>
              <a:rPr lang="zh-CN" altLang="en-US" sz="2400" dirty="0"/>
              <a:t> </a:t>
            </a:r>
            <a:r>
              <a:rPr lang="en-US" altLang="zh-CN" sz="2400" dirty="0"/>
              <a:t>station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build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Queen,</a:t>
            </a:r>
            <a:r>
              <a:rPr lang="zh-CN" altLang="en-US" sz="2400" dirty="0"/>
              <a:t> </a:t>
            </a:r>
            <a:r>
              <a:rPr lang="en-US" altLang="zh-CN" sz="2400" dirty="0"/>
              <a:t>Bronx,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Staten</a:t>
            </a:r>
            <a:r>
              <a:rPr lang="zh-CN" altLang="en-US" sz="2400" dirty="0"/>
              <a:t> </a:t>
            </a:r>
            <a:r>
              <a:rPr lang="en-US" altLang="zh-CN" sz="2400" dirty="0"/>
              <a:t>Island</a:t>
            </a:r>
          </a:p>
          <a:p>
            <a:r>
              <a:rPr lang="en-US" altLang="zh-CN" sz="2400" dirty="0"/>
              <a:t>Require</a:t>
            </a:r>
            <a:r>
              <a:rPr lang="zh-CN" altLang="en-US" sz="2400" dirty="0"/>
              <a:t> </a:t>
            </a:r>
            <a:r>
              <a:rPr lang="en-US" altLang="zh-CN" sz="2400" dirty="0"/>
              <a:t>further</a:t>
            </a:r>
            <a:r>
              <a:rPr lang="zh-CN" altLang="en-US" sz="2400" dirty="0"/>
              <a:t> </a:t>
            </a:r>
            <a:r>
              <a:rPr lang="en-US" altLang="zh-CN" sz="2400" dirty="0"/>
              <a:t>study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consumer</a:t>
            </a:r>
            <a:r>
              <a:rPr lang="zh-CN" altLang="en-US" sz="2400" dirty="0"/>
              <a:t> </a:t>
            </a:r>
            <a:r>
              <a:rPr lang="en-US" altLang="zh-CN" sz="2400" dirty="0"/>
              <a:t>preference,</a:t>
            </a:r>
            <a:r>
              <a:rPr lang="zh-CN" altLang="en-US" sz="2400" dirty="0"/>
              <a:t> </a:t>
            </a:r>
            <a:r>
              <a:rPr lang="en-US" altLang="zh-CN" sz="2400" dirty="0"/>
              <a:t>policy</a:t>
            </a:r>
            <a:r>
              <a:rPr lang="zh-CN" altLang="en-US" sz="2400" dirty="0"/>
              <a:t> </a:t>
            </a:r>
            <a:r>
              <a:rPr lang="en-US" altLang="zh-CN" sz="2400" dirty="0"/>
              <a:t>legislation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real</a:t>
            </a:r>
            <a:r>
              <a:rPr lang="zh-CN" altLang="en-US" sz="2400" dirty="0"/>
              <a:t> </a:t>
            </a:r>
            <a:r>
              <a:rPr lang="en-US" altLang="zh-CN" sz="2400" dirty="0"/>
              <a:t>world</a:t>
            </a:r>
            <a:r>
              <a:rPr lang="zh-CN" altLang="en-US" sz="2400" dirty="0"/>
              <a:t> </a:t>
            </a:r>
            <a:r>
              <a:rPr lang="en-US" altLang="zh-CN" sz="2400" dirty="0"/>
              <a:t>implication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241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17C9-5247-904A-A39E-3A6AC100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833C-6F4F-694C-B65C-0C71DA5D0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/>
              <a:t>Funke, S. A., </a:t>
            </a:r>
            <a:r>
              <a:rPr lang="en-CA" dirty="0" err="1"/>
              <a:t>Sprei</a:t>
            </a:r>
            <a:r>
              <a:rPr lang="en-CA" dirty="0"/>
              <a:t>, F., </a:t>
            </a:r>
            <a:r>
              <a:rPr lang="en-CA" dirty="0" err="1"/>
              <a:t>Gnann</a:t>
            </a:r>
            <a:r>
              <a:rPr lang="en-CA" dirty="0"/>
              <a:t>, T., Plotz, P. (2019). How much charging infrastructure do electric vehicles need? A review of the evidence and international comparison. </a:t>
            </a:r>
            <a:r>
              <a:rPr lang="en-CA" i="1" dirty="0"/>
              <a:t>Transportation Research Part D 77 (2019) 224-242.</a:t>
            </a:r>
            <a:r>
              <a:rPr lang="en-CA" dirty="0"/>
              <a:t> https://</a:t>
            </a:r>
            <a:r>
              <a:rPr lang="en-CA" dirty="0" err="1"/>
              <a:t>doi.org</a:t>
            </a:r>
            <a:r>
              <a:rPr lang="en-CA" dirty="0"/>
              <a:t>/10.1016/j.trd.2019.10.024 </a:t>
            </a:r>
          </a:p>
          <a:p>
            <a:r>
              <a:rPr lang="en-CA" dirty="0" err="1"/>
              <a:t>Hardsman</a:t>
            </a:r>
            <a:r>
              <a:rPr lang="en-CA" dirty="0"/>
              <a:t>, S., Jenn, A., Tal, G., </a:t>
            </a:r>
            <a:r>
              <a:rPr lang="en-CA" dirty="0" err="1"/>
              <a:t>Axsen</a:t>
            </a:r>
            <a:r>
              <a:rPr lang="en-CA" dirty="0"/>
              <a:t>, J., Beard, G., </a:t>
            </a:r>
            <a:r>
              <a:rPr lang="en-CA" dirty="0" err="1"/>
              <a:t>Daina</a:t>
            </a:r>
            <a:r>
              <a:rPr lang="en-CA" dirty="0"/>
              <a:t>, N., </a:t>
            </a:r>
            <a:r>
              <a:rPr lang="en-CA" dirty="0" err="1"/>
              <a:t>Figenbaum</a:t>
            </a:r>
            <a:r>
              <a:rPr lang="en-CA" dirty="0"/>
              <a:t>, E., Jakobsson, N., </a:t>
            </a:r>
            <a:r>
              <a:rPr lang="en-CA" dirty="0" err="1"/>
              <a:t>Jochem</a:t>
            </a:r>
            <a:r>
              <a:rPr lang="en-CA" dirty="0"/>
              <a:t>, P., Kinnear, N., Plotz, P., Pontes, J., </a:t>
            </a:r>
            <a:r>
              <a:rPr lang="en-CA" dirty="0" err="1"/>
              <a:t>Refa</a:t>
            </a:r>
            <a:r>
              <a:rPr lang="en-CA" dirty="0"/>
              <a:t>, N., </a:t>
            </a:r>
            <a:r>
              <a:rPr lang="en-CA" dirty="0" err="1"/>
              <a:t>Sprei</a:t>
            </a:r>
            <a:r>
              <a:rPr lang="en-CA" dirty="0"/>
              <a:t>, F., </a:t>
            </a:r>
            <a:r>
              <a:rPr lang="en-CA" dirty="0" err="1"/>
              <a:t>Turrentine</a:t>
            </a:r>
            <a:r>
              <a:rPr lang="en-CA" dirty="0"/>
              <a:t>, T., </a:t>
            </a:r>
            <a:r>
              <a:rPr lang="en-CA" dirty="0" err="1"/>
              <a:t>Witkamp</a:t>
            </a:r>
            <a:r>
              <a:rPr lang="en-CA" dirty="0"/>
              <a:t>, B. (2018). A review of consumer preferences of and interactions with electric vehicle charging infrastructure. </a:t>
            </a:r>
            <a:r>
              <a:rPr lang="en-CA" i="1" dirty="0"/>
              <a:t>Transportation Research Part D 62 (2018) 508-523</a:t>
            </a:r>
            <a:r>
              <a:rPr lang="en-CA" dirty="0"/>
              <a:t>. https://</a:t>
            </a:r>
            <a:r>
              <a:rPr lang="en-CA" dirty="0" err="1"/>
              <a:t>doi.org</a:t>
            </a:r>
            <a:r>
              <a:rPr lang="en-CA" dirty="0"/>
              <a:t>/10.1016/j.trd.2018.04.002.</a:t>
            </a:r>
          </a:p>
          <a:p>
            <a:r>
              <a:rPr lang="en-CA" dirty="0"/>
              <a:t>Henry, A., </a:t>
            </a:r>
            <a:r>
              <a:rPr lang="en-CA" dirty="0" err="1"/>
              <a:t>Bonges</a:t>
            </a:r>
            <a:r>
              <a:rPr lang="en-CA" dirty="0"/>
              <a:t> III., Anne C. L. (2016). Addressing </a:t>
            </a:r>
            <a:r>
              <a:rPr lang="en-CA" dirty="0" err="1"/>
              <a:t>electrc</a:t>
            </a:r>
            <a:r>
              <a:rPr lang="en-CA" dirty="0"/>
              <a:t> vehicle (EV)sales and range anxiety through parking layout, policy and regulation. Transportation Research Part A 83 (2016) 63-73. https://</a:t>
            </a:r>
            <a:r>
              <a:rPr lang="en-CA" dirty="0" err="1"/>
              <a:t>doi.org</a:t>
            </a:r>
            <a:r>
              <a:rPr lang="en-CA" dirty="0"/>
              <a:t>/10.1016/j.tra.2015.09.011</a:t>
            </a:r>
          </a:p>
          <a:p>
            <a:r>
              <a:rPr lang="en-CA" dirty="0" err="1"/>
              <a:t>Hundt</a:t>
            </a:r>
            <a:r>
              <a:rPr lang="en-CA" dirty="0"/>
              <a:t>, R., </a:t>
            </a:r>
            <a:r>
              <a:rPr lang="en-CA" dirty="0" err="1"/>
              <a:t>Schub</a:t>
            </a:r>
            <a:r>
              <a:rPr lang="en-CA" dirty="0"/>
              <a:t>, J. New York State Energy and Development Authority. (2015). </a:t>
            </a:r>
            <a:r>
              <a:rPr lang="en-CA" i="1" dirty="0"/>
              <a:t>Review of New York State Electric Vehicle Charging Station Market and Policy, Finance, and Market Development Solutions</a:t>
            </a:r>
            <a:r>
              <a:rPr lang="en-CA" dirty="0"/>
              <a:t>. Coalition for Green Capital.</a:t>
            </a:r>
          </a:p>
          <a:p>
            <a:r>
              <a:rPr lang="en-CA" dirty="0"/>
              <a:t>United States Emission Protection Agency (EPA). (2020). </a:t>
            </a:r>
            <a:r>
              <a:rPr lang="en-CA" i="1" dirty="0"/>
              <a:t>Fast Facts: U.S. Transportation Sector Greenhouse Gas Emissions 1990-2018.</a:t>
            </a:r>
            <a:r>
              <a:rPr lang="en-CA" dirty="0"/>
              <a:t> Office of Transportation and Air Quality.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204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781</Words>
  <Application>Microsoft Macintosh PowerPoint</Application>
  <PresentationFormat>Widescreen</PresentationFormat>
  <Paragraphs>84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Spatial Pattern of Electric Vehicles Charging Station in NYC</vt:lpstr>
      <vt:lpstr>Background</vt:lpstr>
      <vt:lpstr>Method &amp; Data</vt:lpstr>
      <vt:lpstr>Result – Density Analysis</vt:lpstr>
      <vt:lpstr>Result – Ripley’s K function</vt:lpstr>
      <vt:lpstr>Result – Proximity Analysis</vt:lpstr>
      <vt:lpstr>Result – Weighted Overlay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Pattern of Electric Vehicles Charging Station in NYC</dc:title>
  <dc:creator>Yi Jian</dc:creator>
  <cp:lastModifiedBy>Yi Jian</cp:lastModifiedBy>
  <cp:revision>6</cp:revision>
  <dcterms:created xsi:type="dcterms:W3CDTF">2020-12-01T04:45:56Z</dcterms:created>
  <dcterms:modified xsi:type="dcterms:W3CDTF">2020-12-01T18:06:39Z</dcterms:modified>
</cp:coreProperties>
</file>